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287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854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573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344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364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59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933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594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837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038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402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D71D-38DF-463F-98A4-B31F8BF002B5}" type="datetimeFigureOut">
              <a:rPr lang="vi-VN" smtClean="0"/>
              <a:t>23/02/2023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E2074-CE72-4124-A903-EAE0986F4B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61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9E45F895-ED05-E286-5DA2-7BCAB927DE95}"/>
              </a:ext>
            </a:extLst>
          </p:cNvPr>
          <p:cNvSpPr txBox="1"/>
          <p:nvPr/>
        </p:nvSpPr>
        <p:spPr>
          <a:xfrm>
            <a:off x="0" y="636134"/>
            <a:ext cx="8848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endParaRPr lang="vi-VN" sz="3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7F3AA859-8783-0E02-FCDA-8561110F5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12" y="3311715"/>
            <a:ext cx="2514858" cy="255857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xmlns="" id="{4E370119-506E-706F-AB86-248C84FE630F}"/>
                  </a:ext>
                </a:extLst>
              </p:cNvPr>
              <p:cNvSpPr txBox="1"/>
              <p:nvPr/>
            </p:nvSpPr>
            <p:spPr>
              <a:xfrm>
                <a:off x="493784" y="1252285"/>
                <a:ext cx="10229850" cy="2970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Trong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mặt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phẳng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Oxy,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cho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tròn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(C)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tâm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I(a; b),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bán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kính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R.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Ta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M(x; y) </a:t>
                </a:r>
                <a14:m>
                  <m:oMath xmlns:m="http://schemas.openxmlformats.org/officeDocument/2006/math">
                    <m:r>
                      <a:rPr lang="en-US" sz="360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3600" dirty="0"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(C) </a:t>
                </a:r>
                <a:r>
                  <a:rPr lang="vi-VN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  <a:sym typeface="Wingdings" panose="05000000000000000000" pitchFamily="2" charset="2"/>
                  </a:rPr>
                  <a:t>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IM = R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vi-VN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  <a:sym typeface="Wingdings" panose="05000000000000000000" pitchFamily="2" charset="2"/>
                  </a:rPr>
                  <a:t></a:t>
                </a:r>
                <a:r>
                  <a:rPr lang="vi-VN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vi-VN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vi-VN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= R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4E370119-506E-706F-AB86-248C84FE6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84" y="1252285"/>
                <a:ext cx="10229850" cy="2970429"/>
              </a:xfrm>
              <a:prstGeom prst="rect">
                <a:avLst/>
              </a:prstGeom>
              <a:blipFill>
                <a:blip r:embed="rId3"/>
                <a:stretch>
                  <a:fillRect l="-1788" t="-2049" r="-2145" b="-57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xmlns="" id="{EED57FD7-0156-73E6-C6DB-F09A57EDA7C1}"/>
                  </a:ext>
                </a:extLst>
              </p:cNvPr>
              <p:cNvSpPr txBox="1"/>
              <p:nvPr/>
            </p:nvSpPr>
            <p:spPr>
              <a:xfrm>
                <a:off x="4190999" y="4454695"/>
                <a:ext cx="6143625" cy="71737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vi-VN" sz="40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  <a:sym typeface="Wingdings" panose="05000000000000000000" pitchFamily="2" charset="2"/>
                  </a:rPr>
                  <a:t></a:t>
                </a:r>
                <a:r>
                  <a:rPr lang="vi-VN" sz="40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vi-VN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= R</a:t>
                </a:r>
                <a:r>
                  <a:rPr lang="en-US" sz="4000" baseline="300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sz="40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  <a:endParaRPr lang="vi-VN" sz="4000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EED57FD7-0156-73E6-C6DB-F09A57EDA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9" y="4454695"/>
                <a:ext cx="6143625" cy="717379"/>
              </a:xfrm>
              <a:prstGeom prst="rect">
                <a:avLst/>
              </a:prstGeom>
              <a:blipFill>
                <a:blip r:embed="rId4"/>
                <a:stretch>
                  <a:fillRect l="-3469" t="-15254" r="-2577" b="-3474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E2A085A0-68AC-7902-4DD5-AC18B0D95478}"/>
              </a:ext>
            </a:extLst>
          </p:cNvPr>
          <p:cNvSpPr txBox="1"/>
          <p:nvPr/>
        </p:nvSpPr>
        <p:spPr>
          <a:xfrm>
            <a:off x="2754370" y="5636036"/>
            <a:ext cx="82190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P</a:t>
            </a:r>
            <a:r>
              <a:rPr lang="en-US" sz="3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hương</a:t>
            </a:r>
            <a:r>
              <a:rPr lang="en-US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trình</a:t>
            </a:r>
            <a:r>
              <a:rPr lang="en-US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đường</a:t>
            </a:r>
            <a:r>
              <a:rPr lang="en-US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tròn</a:t>
            </a:r>
            <a:r>
              <a:rPr lang="en-US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tâm</a:t>
            </a:r>
            <a:r>
              <a:rPr lang="en-US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 I(a, b) </a:t>
            </a:r>
            <a:r>
              <a:rPr lang="en-US" sz="3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bán</a:t>
            </a:r>
            <a:r>
              <a:rPr lang="en-US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kính</a:t>
            </a:r>
            <a:r>
              <a:rPr lang="en-US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DengXian" panose="02010600030101010101" pitchFamily="2" charset="-122"/>
              </a:rPr>
              <a:t> R.</a:t>
            </a:r>
            <a:endParaRPr lang="vi-VN" sz="3200" dirty="0">
              <a:highlight>
                <a:srgbClr val="FFFF00"/>
              </a:highlight>
            </a:endParaRPr>
          </a:p>
        </p:txBody>
      </p:sp>
      <p:sp>
        <p:nvSpPr>
          <p:cNvPr id="14" name="Mũi tên: Cong Trái 13">
            <a:extLst>
              <a:ext uri="{FF2B5EF4-FFF2-40B4-BE49-F238E27FC236}">
                <a16:creationId xmlns:a16="http://schemas.microsoft.com/office/drawing/2014/main" xmlns="" id="{45DFBFBF-9886-456A-4AD5-803296FBE10B}"/>
              </a:ext>
            </a:extLst>
          </p:cNvPr>
          <p:cNvSpPr/>
          <p:nvPr/>
        </p:nvSpPr>
        <p:spPr>
          <a:xfrm>
            <a:off x="10723634" y="4700342"/>
            <a:ext cx="933450" cy="134929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Hộp Văn bản 3">
            <a:extLst>
              <a:ext uri="{FF2B5EF4-FFF2-40B4-BE49-F238E27FC236}">
                <a16:creationId xmlns:a16="http://schemas.microsoft.com/office/drawing/2014/main" xmlns="" id="{BA2017F1-602B-29C2-2279-E78082EA1961}"/>
              </a:ext>
            </a:extLst>
          </p:cNvPr>
          <p:cNvSpPr txBox="1"/>
          <p:nvPr/>
        </p:nvSpPr>
        <p:spPr>
          <a:xfrm>
            <a:off x="91440" y="22886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>
                <a:solidFill>
                  <a:srgbClr val="C45911"/>
                </a:solidFill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BÀI </a:t>
            </a:r>
            <a:r>
              <a:rPr lang="en-US" sz="3800" b="1" dirty="0" smtClean="0">
                <a:solidFill>
                  <a:srgbClr val="C45911"/>
                </a:solidFill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3: ĐƯỜNG </a:t>
            </a:r>
            <a:r>
              <a:rPr lang="en-US" sz="3800" b="1" dirty="0">
                <a:solidFill>
                  <a:srgbClr val="C45911"/>
                </a:solidFill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TRÒN TRONG MẶT PHẲNG TỌA ĐỘ</a:t>
            </a:r>
            <a:endParaRPr lang="vi-VN" sz="3800" b="1" dirty="0">
              <a:effectLst/>
              <a:latin typeface="Calibri" panose="020F0502020204030204" pitchFamily="34" charset="0"/>
              <a:ea typeface="DengXian" panose="020B0503020204020204" pitchFamily="2" charset="-122"/>
              <a:cs typeface="Times New Roman" panose="02020603050405020304" pitchFamily="18" charset="0"/>
            </a:endParaRPr>
          </a:p>
          <a:p>
            <a:endParaRPr lang="vi-VN" sz="3800" b="1" dirty="0"/>
          </a:p>
        </p:txBody>
      </p:sp>
    </p:spTree>
    <p:extLst>
      <p:ext uri="{BB962C8B-B14F-4D97-AF65-F5344CB8AC3E}">
        <p14:creationId xmlns:p14="http://schemas.microsoft.com/office/powerpoint/2010/main" val="316855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 animBg="1"/>
      <p:bldP spid="12" grpId="0"/>
      <p:bldP spid="14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Nhóm 8">
            <a:extLst>
              <a:ext uri="{FF2B5EF4-FFF2-40B4-BE49-F238E27FC236}">
                <a16:creationId xmlns:a16="http://schemas.microsoft.com/office/drawing/2014/main" xmlns="" id="{E7A7A0BF-2DF4-2B70-78B8-041459A8D6F5}"/>
              </a:ext>
            </a:extLst>
          </p:cNvPr>
          <p:cNvGrpSpPr/>
          <p:nvPr/>
        </p:nvGrpSpPr>
        <p:grpSpPr>
          <a:xfrm>
            <a:off x="323850" y="829925"/>
            <a:ext cx="11544300" cy="4387548"/>
            <a:chOff x="400050" y="267950"/>
            <a:chExt cx="11544300" cy="4387548"/>
          </a:xfrm>
        </p:grpSpPr>
        <p:sp>
          <p:nvSpPr>
            <p:cNvPr id="5" name="Hộp Văn bản 4">
              <a:extLst>
                <a:ext uri="{FF2B5EF4-FFF2-40B4-BE49-F238E27FC236}">
                  <a16:creationId xmlns:a16="http://schemas.microsoft.com/office/drawing/2014/main" xmlns="" id="{749E9C29-EBBA-D7F2-9DED-1DE90522D721}"/>
                </a:ext>
              </a:extLst>
            </p:cNvPr>
            <p:cNvSpPr txBox="1"/>
            <p:nvPr/>
          </p:nvSpPr>
          <p:spPr>
            <a:xfrm>
              <a:off x="400050" y="267950"/>
              <a:ext cx="11544300" cy="43875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36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Ví</a:t>
              </a:r>
              <a:r>
                <a:rPr lang="en-US" sz="36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dụ</a:t>
              </a:r>
              <a:r>
                <a:rPr lang="en-US" sz="36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1</a:t>
              </a:r>
              <a:r>
                <a:rPr lang="en-US" sz="36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: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Viết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phương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trình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đường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tròn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(C)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trong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các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trường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hợp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sau</a:t>
              </a:r>
              <a:r>
                <a:rPr lang="en-US" sz="3600" dirty="0">
                  <a:solidFill>
                    <a:srgbClr val="FF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:</a:t>
              </a:r>
              <a:endParaRPr lang="vi-VN" sz="3600" dirty="0">
                <a:solidFill>
                  <a:srgbClr val="FF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36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a</a:t>
              </a:r>
              <a:r>
                <a:rPr lang="en-US" sz="3600" dirty="0" smtClean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) 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(C)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có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tâm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I(1; -3),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bán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kính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R = 5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b) (C)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có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tâm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K(-2;2)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và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qua A(-5;1) 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36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c) 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(C)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có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đường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kính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smtClean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BC</a:t>
              </a:r>
              <a:r>
                <a:rPr lang="en-US" sz="3600" dirty="0" smtClean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biết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endParaRPr lang="vi-VN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36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d</a:t>
              </a:r>
              <a:r>
                <a:rPr lang="en-US" sz="3600" dirty="0" smtClean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) 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(C)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có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tâm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M(-2;2)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và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qua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tiếp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xúc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với</a:t>
              </a:r>
              <a:endParaRPr lang="vi-VN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8" name="Nhóm 7">
              <a:extLst>
                <a:ext uri="{FF2B5EF4-FFF2-40B4-BE49-F238E27FC236}">
                  <a16:creationId xmlns:a16="http://schemas.microsoft.com/office/drawing/2014/main" xmlns="" id="{661B6474-6413-8952-6AAB-FA5EB1B8A9F6}"/>
                </a:ext>
              </a:extLst>
            </p:cNvPr>
            <p:cNvGrpSpPr/>
            <p:nvPr/>
          </p:nvGrpSpPr>
          <p:grpSpPr>
            <a:xfrm>
              <a:off x="6096000" y="3335338"/>
              <a:ext cx="5772150" cy="1318347"/>
              <a:chOff x="6096000" y="3335338"/>
              <a:chExt cx="5772150" cy="1318347"/>
            </a:xfrm>
          </p:grpSpPr>
          <p:graphicFrame>
            <p:nvGraphicFramePr>
              <p:cNvPr id="6" name="Đối tượng 5">
                <a:extLst>
                  <a:ext uri="{FF2B5EF4-FFF2-40B4-BE49-F238E27FC236}">
                    <a16:creationId xmlns:a16="http://schemas.microsoft.com/office/drawing/2014/main" xmlns="" id="{2177E0F2-A631-B3CC-1FB5-EADA71AFDE9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56337260"/>
                  </p:ext>
                </p:extLst>
              </p:nvPr>
            </p:nvGraphicFramePr>
            <p:xfrm>
              <a:off x="6096000" y="3335338"/>
              <a:ext cx="2760663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8" name="Equation" r:id="rId3" imgW="1015920" imgH="190440" progId="Equation.DSMT4">
                      <p:embed/>
                    </p:oleObj>
                  </mc:Choice>
                  <mc:Fallback>
                    <p:oleObj name="Equation" r:id="rId3" imgW="1015920" imgH="1904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096000" y="3335338"/>
                            <a:ext cx="2760663" cy="5175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" name="Đối tượng 6">
                <a:extLst>
                  <a:ext uri="{FF2B5EF4-FFF2-40B4-BE49-F238E27FC236}">
                    <a16:creationId xmlns:a16="http://schemas.microsoft.com/office/drawing/2014/main" xmlns="" id="{F8B17900-6BDF-468F-61BF-F64F7904B6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62982773"/>
                  </p:ext>
                </p:extLst>
              </p:nvPr>
            </p:nvGraphicFramePr>
            <p:xfrm>
              <a:off x="8204623" y="4056371"/>
              <a:ext cx="3663527" cy="59731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9" name="Equation" r:id="rId5" imgW="1168200" imgH="190440" progId="Equation.DSMT4">
                      <p:embed/>
                    </p:oleObj>
                  </mc:Choice>
                  <mc:Fallback>
                    <p:oleObj name="Equation" r:id="rId5" imgW="1168200" imgH="1904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8204623" y="4056371"/>
                            <a:ext cx="3663527" cy="597314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10184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082DE878-087F-5AAA-070C-4BA8D9CB3DE3}"/>
              </a:ext>
            </a:extLst>
          </p:cNvPr>
          <p:cNvSpPr txBox="1"/>
          <p:nvPr/>
        </p:nvSpPr>
        <p:spPr>
          <a:xfrm>
            <a:off x="204787" y="0"/>
            <a:ext cx="11782425" cy="3622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</a:t>
            </a:r>
            <a:endParaRPr lang="vi-VN" sz="36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Tìm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bán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kính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(C)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trong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mỗi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hợp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sau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endParaRPr lang="vi-VN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AutoNum type="alphaLcParenR"/>
            </a:pP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(x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7)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(y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2)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 49;          b)   (x + 3)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(y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5)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 14;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c)   (x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6)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y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 9.</a:t>
            </a:r>
            <a:endParaRPr lang="vi-VN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xmlns="" id="{5768D2B6-EA88-F51F-BBF4-D8036A6438B5}"/>
                  </a:ext>
                </a:extLst>
              </p:cNvPr>
              <p:cNvSpPr txBox="1"/>
              <p:nvPr/>
            </p:nvSpPr>
            <p:spPr>
              <a:xfrm>
                <a:off x="904874" y="3429000"/>
                <a:ext cx="10039351" cy="3047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b="1" u="sng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Giải</a:t>
                </a:r>
                <a:endParaRPr lang="en-US" sz="3600" b="1" u="sng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a) 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(C)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tâm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I(7; 2)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và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bán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kính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R= 7.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b) (C)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tâm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I(-3; 5)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và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bán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kính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rad>
                  </m:oMath>
                </a14:m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c) (C)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tâm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I(6; 0)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và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bán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kính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 = 3.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5768D2B6-EA88-F51F-BBF4-D8036A643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4" y="3429000"/>
                <a:ext cx="10039351" cy="3047244"/>
              </a:xfrm>
              <a:prstGeom prst="rect">
                <a:avLst/>
              </a:prstGeom>
              <a:blipFill>
                <a:blip r:embed="rId2"/>
                <a:stretch>
                  <a:fillRect l="-1821" t="-2204" b="-621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1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xmlns="" id="{E3085994-6CD4-007B-D897-6F2790D175B4}"/>
                  </a:ext>
                </a:extLst>
              </p:cNvPr>
              <p:cNvSpPr txBox="1"/>
              <p:nvPr/>
            </p:nvSpPr>
            <p:spPr>
              <a:xfrm>
                <a:off x="523875" y="397859"/>
                <a:ext cx="7067550" cy="688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Ta </a:t>
                </a:r>
                <a:r>
                  <a:rPr lang="en-US" sz="3600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Times New Roman" panose="020206030504050203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vi-VN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= R</a:t>
                </a:r>
                <a:r>
                  <a:rPr lang="en-US" sz="3600" baseline="300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E3085994-6CD4-007B-D897-6F2790D17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5" y="397859"/>
                <a:ext cx="7067550" cy="688265"/>
              </a:xfrm>
              <a:prstGeom prst="rect">
                <a:avLst/>
              </a:prstGeom>
              <a:blipFill>
                <a:blip r:embed="rId3"/>
                <a:stretch>
                  <a:fillRect l="-2675" t="-8850" b="-3097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E9BC20F1-1036-3EEF-0135-E4A5E697AB0A}"/>
              </a:ext>
            </a:extLst>
          </p:cNvPr>
          <p:cNvSpPr txBox="1"/>
          <p:nvPr/>
        </p:nvSpPr>
        <p:spPr>
          <a:xfrm>
            <a:off x="1428749" y="1177409"/>
            <a:ext cx="8315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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x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y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2ax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2by + (a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b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R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= 0.</a:t>
            </a:r>
            <a:endParaRPr lang="vi-VN" sz="3600" dirty="0"/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4C2BDDA3-3E16-D7C6-463D-945F42E8A392}"/>
              </a:ext>
            </a:extLst>
          </p:cNvPr>
          <p:cNvSpPr txBox="1"/>
          <p:nvPr/>
        </p:nvSpPr>
        <p:spPr>
          <a:xfrm>
            <a:off x="657225" y="188403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ea typeface="DengXian" panose="02010600030101010101" pitchFamily="2" charset="-122"/>
              </a:rPr>
              <a:t>Đặt</a:t>
            </a:r>
            <a:r>
              <a:rPr lang="en-US" sz="3600" dirty="0"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c = a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+ b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R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endParaRPr lang="vi-VN" sz="3600" dirty="0"/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1E14252B-CD07-EB53-16E8-719886A73C23}"/>
              </a:ext>
            </a:extLst>
          </p:cNvPr>
          <p:cNvSpPr txBox="1"/>
          <p:nvPr/>
        </p:nvSpPr>
        <p:spPr>
          <a:xfrm>
            <a:off x="657225" y="2590657"/>
            <a:ext cx="114109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Khi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đó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trình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trở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thành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: </a:t>
            </a:r>
          </a:p>
          <a:p>
            <a:pPr algn="ctr"/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x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+ y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2ax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2by + c = 0 </a:t>
            </a:r>
            <a:endParaRPr lang="vi-VN" sz="3600" dirty="0"/>
          </a:p>
        </p:txBody>
      </p:sp>
      <p:graphicFrame>
        <p:nvGraphicFramePr>
          <p:cNvPr id="15" name="Đối tượng 14">
            <a:extLst>
              <a:ext uri="{FF2B5EF4-FFF2-40B4-BE49-F238E27FC236}">
                <a16:creationId xmlns:a16="http://schemas.microsoft.com/office/drawing/2014/main" xmlns="" id="{A12FDF2D-41BF-0450-2AC5-6E688C807D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946458"/>
              </p:ext>
            </p:extLst>
          </p:nvPr>
        </p:nvGraphicFramePr>
        <p:xfrm>
          <a:off x="4538663" y="1920216"/>
          <a:ext cx="3916362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1307880" imgH="215640" progId="Equation.DSMT4">
                  <p:embed/>
                </p:oleObj>
              </mc:Choice>
              <mc:Fallback>
                <p:oleObj name="Equation" r:id="rId4" imgW="13078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38663" y="1920216"/>
                        <a:ext cx="3916362" cy="64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Mũi tên: Cong Trái 15">
            <a:extLst>
              <a:ext uri="{FF2B5EF4-FFF2-40B4-BE49-F238E27FC236}">
                <a16:creationId xmlns:a16="http://schemas.microsoft.com/office/drawing/2014/main" xmlns="" id="{7D22E79B-A12F-995A-6304-83F23FB64D52}"/>
              </a:ext>
            </a:extLst>
          </p:cNvPr>
          <p:cNvSpPr/>
          <p:nvPr/>
        </p:nvSpPr>
        <p:spPr>
          <a:xfrm>
            <a:off x="8905876" y="2066924"/>
            <a:ext cx="2381250" cy="18764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xmlns="" id="{98C69E5B-FE95-018F-4A5F-9A1B5E903BCA}"/>
              </a:ext>
            </a:extLst>
          </p:cNvPr>
          <p:cNvSpPr txBox="1"/>
          <p:nvPr/>
        </p:nvSpPr>
        <p:spPr>
          <a:xfrm>
            <a:off x="638966" y="4305161"/>
            <a:ext cx="9894889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x</a:t>
            </a:r>
            <a:r>
              <a:rPr lang="en-US" sz="3600" baseline="300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+ y</a:t>
            </a:r>
            <a:r>
              <a:rPr lang="en-US" sz="3600" baseline="300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vi-VN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–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2ax </a:t>
            </a:r>
            <a:r>
              <a:rPr lang="vi-VN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–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2by + c = 0 (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với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a</a:t>
            </a:r>
            <a:r>
              <a:rPr lang="en-US" sz="3600" baseline="300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+ b</a:t>
            </a:r>
            <a:r>
              <a:rPr lang="en-US" sz="3600" baseline="300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2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vi-VN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–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c &gt; 0)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là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phương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trình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của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đường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tròn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(C)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có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tâm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I(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a;b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)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bán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kính</a:t>
            </a:r>
            <a:r>
              <a:rPr lang="en-US" sz="36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endParaRPr lang="vi-VN" sz="3600" dirty="0">
              <a:ln w="0">
                <a:solidFill>
                  <a:srgbClr val="0070C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2" name="Đối tượng 1">
            <a:extLst>
              <a:ext uri="{FF2B5EF4-FFF2-40B4-BE49-F238E27FC236}">
                <a16:creationId xmlns:a16="http://schemas.microsoft.com/office/drawing/2014/main" xmlns="" id="{6CC92007-85DB-1CF0-A6B8-533465E67C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167542"/>
              </p:ext>
            </p:extLst>
          </p:nvPr>
        </p:nvGraphicFramePr>
        <p:xfrm>
          <a:off x="1535113" y="5376333"/>
          <a:ext cx="3003550" cy="68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1002960" imgH="253800" progId="Equation.DSMT4">
                  <p:embed/>
                </p:oleObj>
              </mc:Choice>
              <mc:Fallback>
                <p:oleObj name="Equation" r:id="rId6" imgW="1002960" imgH="253800" progId="Equation.DSMT4">
                  <p:embed/>
                  <p:pic>
                    <p:nvPicPr>
                      <p:cNvPr id="15" name="Đối tượng 14">
                        <a:extLst>
                          <a:ext uri="{FF2B5EF4-FFF2-40B4-BE49-F238E27FC236}">
                            <a16:creationId xmlns:a16="http://schemas.microsoft.com/office/drawing/2014/main" xmlns="" id="{A12FDF2D-41BF-0450-2AC5-6E688C807D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35113" y="5376333"/>
                        <a:ext cx="3003550" cy="683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02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806C7597-D2E7-A955-CD12-3F6F57312E49}"/>
              </a:ext>
            </a:extLst>
          </p:cNvPr>
          <p:cNvSpPr txBox="1"/>
          <p:nvPr/>
        </p:nvSpPr>
        <p:spPr>
          <a:xfrm>
            <a:off x="0" y="261171"/>
            <a:ext cx="12125325" cy="3493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3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nào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trong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sau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đây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là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Tìm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toạ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độ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bán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kính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đó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vi-VN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a) x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y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2x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4y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20 = 0;          b) (x + 5)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(y + 1)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= 121;</a:t>
            </a:r>
            <a:endParaRPr lang="vi-VN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c) x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y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4x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8y + 5 = 0;           d) 2x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+2y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 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+ 6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x + 8y </a:t>
            </a:r>
            <a:r>
              <a:rPr lang="vi-VN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 = 0.</a:t>
            </a:r>
            <a:endParaRPr lang="vi-VN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8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138B3F28-A821-38B2-F4C4-83E4F73D6917}"/>
              </a:ext>
            </a:extLst>
          </p:cNvPr>
          <p:cNvSpPr txBox="1"/>
          <p:nvPr/>
        </p:nvSpPr>
        <p:spPr>
          <a:xfrm>
            <a:off x="0" y="29838"/>
            <a:ext cx="11353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Ví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dụ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 3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.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Viết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phương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trình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đường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tròn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(C)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A(1; 4), B(0; 1), C(4; 3).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4635FDD6-2D42-649A-7924-A556D0920F5B}"/>
              </a:ext>
            </a:extLst>
          </p:cNvPr>
          <p:cNvSpPr txBox="1"/>
          <p:nvPr/>
        </p:nvSpPr>
        <p:spPr>
          <a:xfrm>
            <a:off x="67059" y="1327690"/>
            <a:ext cx="11372849" cy="4427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(C)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hợp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endParaRPr lang="vi-VN" sz="36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a) (C)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O(0; 0),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bán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kính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R = 4;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b) (C)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I(2; -2)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qua M(1;4)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c) (C)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M(1; 4), N(0; 1), P(4; 3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vi-VN" sz="36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579" y="4883829"/>
            <a:ext cx="11417808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(C)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kính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AB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A(-2;0), B(1;3)</a:t>
            </a:r>
            <a:endParaRPr lang="vi-VN" sz="3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e)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(C)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M(2;2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tiếp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xúc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vi-VN" sz="3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xmlns="" id="{F8B17900-6BDF-468F-61BF-F64F7904B6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003876"/>
              </p:ext>
            </p:extLst>
          </p:nvPr>
        </p:nvGraphicFramePr>
        <p:xfrm>
          <a:off x="7682992" y="5755569"/>
          <a:ext cx="31464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1002960" imgH="190440" progId="Equation.DSMT4">
                  <p:embed/>
                </p:oleObj>
              </mc:Choice>
              <mc:Fallback>
                <p:oleObj name="Equation" r:id="rId3" imgW="10029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82992" y="5755569"/>
                        <a:ext cx="3146425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93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FB3B2780-0296-0EA7-40DB-CC93DD886695}"/>
              </a:ext>
            </a:extLst>
          </p:cNvPr>
          <p:cNvSpPr txBox="1"/>
          <p:nvPr/>
        </p:nvSpPr>
        <p:spPr>
          <a:xfrm>
            <a:off x="261937" y="299958"/>
            <a:ext cx="11668126" cy="8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tiếp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tuyến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endParaRPr lang="vi-VN" sz="4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7912F51C-1CE7-7012-8CE0-0D843443C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1525" y="1502775"/>
            <a:ext cx="3273636" cy="28194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xmlns="" id="{616606CB-0549-03EE-3C5D-0361913742DB}"/>
                  </a:ext>
                </a:extLst>
              </p:cNvPr>
              <p:cNvSpPr txBox="1"/>
              <p:nvPr/>
            </p:nvSpPr>
            <p:spPr>
              <a:xfrm>
                <a:off x="261937" y="1137666"/>
                <a:ext cx="8129588" cy="37263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a)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Viết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toạ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độ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của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hai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vectơ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vi-VN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acc>
                  </m:oMath>
                </a14:m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và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vi-VN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</m:acc>
                  </m:oMath>
                </a14:m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b)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Viết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biểu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thức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toạ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độ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của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tích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vô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hướng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của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hai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vectơ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vi-VN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acc>
                  </m:oMath>
                </a14:m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và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vi-VN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</m:acc>
                  </m:oMath>
                </a14:m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c)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Phương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trình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vi-VN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acc>
                  </m:oMath>
                </a14:m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vi-VN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rgbClr val="2F5496"/>
                                </a:solidFill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>
                            <a:solidFill>
                              <a:srgbClr val="2F5496"/>
                            </a:solidFill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</m:acc>
                  </m:oMath>
                </a14:m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= 0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là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phương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trình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của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thẳng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nào</a:t>
                </a:r>
                <a:r>
                  <a:rPr lang="en-US" sz="3600" dirty="0">
                    <a:solidFill>
                      <a:srgbClr val="2F5496"/>
                    </a:solidFill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?</a:t>
                </a:r>
                <a:endParaRPr lang="vi-VN" sz="3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616606CB-0549-03EE-3C5D-036191374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37" y="1137666"/>
                <a:ext cx="8129588" cy="3726341"/>
              </a:xfrm>
              <a:prstGeom prst="rect">
                <a:avLst/>
              </a:prstGeom>
              <a:blipFill>
                <a:blip r:embed="rId3"/>
                <a:stretch>
                  <a:fillRect l="-2324" t="-327" r="-1349" b="-491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B5F8317A-A954-BCEC-4EE8-8934BCB770F6}"/>
              </a:ext>
            </a:extLst>
          </p:cNvPr>
          <p:cNvSpPr txBox="1"/>
          <p:nvPr/>
        </p:nvSpPr>
        <p:spPr>
          <a:xfrm>
            <a:off x="261936" y="4864007"/>
            <a:ext cx="11930063" cy="18836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tuyến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I (a; b)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M</a:t>
            </a:r>
            <a:r>
              <a:rPr lang="en-US" sz="3200" b="1" baseline="-2500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(x</a:t>
            </a:r>
            <a:r>
              <a:rPr lang="en-US" sz="3200" b="1" baseline="-2500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; y</a:t>
            </a:r>
            <a:r>
              <a:rPr lang="en-US" sz="3200" b="1" baseline="-2500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nắm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endParaRPr lang="vi-VN" sz="3200" b="1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(a </a:t>
            </a:r>
            <a:r>
              <a:rPr lang="vi-VN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sz="3200" b="1" baseline="-2500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)(x </a:t>
            </a:r>
            <a:r>
              <a:rPr lang="vi-VN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sz="3200" b="1" baseline="-2500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+ (b </a:t>
            </a:r>
            <a:r>
              <a:rPr lang="vi-VN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</a:t>
            </a:r>
            <a:r>
              <a:rPr lang="en-US" sz="3200" b="1" baseline="-2500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)(y </a:t>
            </a:r>
            <a:r>
              <a:rPr lang="vi-VN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–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</a:t>
            </a:r>
            <a:r>
              <a:rPr lang="en-US" sz="3200" b="1" baseline="-2500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= 0.</a:t>
            </a:r>
            <a:endParaRPr lang="vi-VN" sz="3200" b="1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40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A2C6B591-1426-A532-2EF4-D499FB8CFFDE}"/>
              </a:ext>
            </a:extLst>
          </p:cNvPr>
          <p:cNvSpPr txBox="1"/>
          <p:nvPr/>
        </p:nvSpPr>
        <p:spPr>
          <a:xfrm>
            <a:off x="729192" y="697017"/>
            <a:ext cx="11106150" cy="1326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tiếp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tuyến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tròn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(C): x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+ y</a:t>
            </a:r>
            <a:r>
              <a:rPr lang="en-US" sz="3600" baseline="30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 5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tại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M(1; 2).</a:t>
            </a:r>
            <a:endParaRPr lang="vi-VN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Nhóm 14">
            <a:extLst>
              <a:ext uri="{FF2B5EF4-FFF2-40B4-BE49-F238E27FC236}">
                <a16:creationId xmlns:a16="http://schemas.microsoft.com/office/drawing/2014/main" xmlns="" id="{21BC20DE-78D0-34F6-9733-9C18FA969501}"/>
              </a:ext>
            </a:extLst>
          </p:cNvPr>
          <p:cNvGrpSpPr/>
          <p:nvPr/>
        </p:nvGrpSpPr>
        <p:grpSpPr>
          <a:xfrm>
            <a:off x="636058" y="2586886"/>
            <a:ext cx="11106150" cy="1535379"/>
            <a:chOff x="647700" y="2019139"/>
            <a:chExt cx="11106150" cy="1535379"/>
          </a:xfrm>
        </p:grpSpPr>
        <p:sp>
          <p:nvSpPr>
            <p:cNvPr id="12" name="Hộp Văn bản 11">
              <a:extLst>
                <a:ext uri="{FF2B5EF4-FFF2-40B4-BE49-F238E27FC236}">
                  <a16:creationId xmlns:a16="http://schemas.microsoft.com/office/drawing/2014/main" xmlns="" id="{95C7F508-E53F-D4C8-ACC6-36C6944C80CA}"/>
                </a:ext>
              </a:extLst>
            </p:cNvPr>
            <p:cNvSpPr txBox="1"/>
            <p:nvPr/>
          </p:nvSpPr>
          <p:spPr>
            <a:xfrm>
              <a:off x="647700" y="2019139"/>
              <a:ext cx="11106150" cy="14544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36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Ví</a:t>
              </a:r>
              <a:r>
                <a:rPr lang="en-US" sz="36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dụ</a:t>
              </a:r>
              <a:r>
                <a:rPr lang="en-US" sz="36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5</a:t>
              </a:r>
              <a:r>
                <a:rPr lang="en-US" sz="3600" b="1" dirty="0">
                  <a:solidFill>
                    <a:srgbClr val="FF0000"/>
                  </a:solidFill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: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Viết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phương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trình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tiếp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tuyến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d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của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đường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tròn</a:t>
              </a:r>
              <a:endParaRPr lang="en-US" sz="3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                                                  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tại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điểm</a:t>
              </a:r>
              <a:r>
                <a:rPr lang="en-US" sz="36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M(1; 2)</a:t>
              </a:r>
              <a:endParaRPr lang="vi-VN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3" name="Picture 1942">
              <a:extLst>
                <a:ext uri="{FF2B5EF4-FFF2-40B4-BE49-F238E27FC236}">
                  <a16:creationId xmlns:a16="http://schemas.microsoft.com/office/drawing/2014/main" xmlns="" id="{02493FC9-950E-6622-AEDB-7EB26CB0C9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228" y="2830618"/>
              <a:ext cx="5955723" cy="723900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Đối tượng 13">
            <a:extLst>
              <a:ext uri="{FF2B5EF4-FFF2-40B4-BE49-F238E27FC236}">
                <a16:creationId xmlns:a16="http://schemas.microsoft.com/office/drawing/2014/main" xmlns="" id="{7FB2D852-2163-F7AC-404F-7120905D5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912851"/>
              </p:ext>
            </p:extLst>
          </p:nvPr>
        </p:nvGraphicFramePr>
        <p:xfrm>
          <a:off x="4114800" y="22098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799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5">
            <a:extLst>
              <a:ext uri="{FF2B5EF4-FFF2-40B4-BE49-F238E27FC236}">
                <a16:creationId xmlns:a16="http://schemas.microsoft.com/office/drawing/2014/main" xmlns="" id="{89686AC7-7B75-7762-BA70-B51AFEC91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01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41" name="Rectangle 37">
            <a:extLst>
              <a:ext uri="{FF2B5EF4-FFF2-40B4-BE49-F238E27FC236}">
                <a16:creationId xmlns:a16="http://schemas.microsoft.com/office/drawing/2014/main" xmlns="" id="{6EDC9717-4EB0-C272-F1DD-6F1DE2C57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44" name="Nhóm 43">
            <a:extLst>
              <a:ext uri="{FF2B5EF4-FFF2-40B4-BE49-F238E27FC236}">
                <a16:creationId xmlns:a16="http://schemas.microsoft.com/office/drawing/2014/main" xmlns="" id="{A073E9F7-D8C7-49D9-96AF-03E67979BB9D}"/>
              </a:ext>
            </a:extLst>
          </p:cNvPr>
          <p:cNvGrpSpPr/>
          <p:nvPr/>
        </p:nvGrpSpPr>
        <p:grpSpPr>
          <a:xfrm>
            <a:off x="338667" y="573501"/>
            <a:ext cx="11675533" cy="3970318"/>
            <a:chOff x="381000" y="167101"/>
            <a:chExt cx="11675533" cy="3970318"/>
          </a:xfrm>
        </p:grpSpPr>
        <p:sp>
          <p:nvSpPr>
            <p:cNvPr id="23" name="Hộp Văn bản 22">
              <a:extLst>
                <a:ext uri="{FF2B5EF4-FFF2-40B4-BE49-F238E27FC236}">
                  <a16:creationId xmlns:a16="http://schemas.microsoft.com/office/drawing/2014/main" xmlns="" id="{20B0D0B2-A607-F08F-8017-8FDD245DCC66}"/>
                </a:ext>
              </a:extLst>
            </p:cNvPr>
            <p:cNvSpPr txBox="1"/>
            <p:nvPr/>
          </p:nvSpPr>
          <p:spPr>
            <a:xfrm>
              <a:off x="381000" y="167101"/>
              <a:ext cx="11675533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 err="1">
                  <a:solidFill>
                    <a:srgbClr val="FF0000"/>
                  </a:solidFill>
                </a:rPr>
                <a:t>Ví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dụ</a:t>
              </a:r>
              <a:r>
                <a:rPr lang="en-US" sz="3600" b="1" dirty="0">
                  <a:solidFill>
                    <a:srgbClr val="FF0000"/>
                  </a:solidFill>
                </a:rPr>
                <a:t> 6: </a:t>
              </a:r>
              <a:r>
                <a:rPr lang="en-US" sz="3600" dirty="0"/>
                <a:t>Cho </a:t>
              </a:r>
              <a:r>
                <a:rPr lang="en-US" sz="3600" dirty="0" err="1"/>
                <a:t>đường</a:t>
              </a:r>
              <a:r>
                <a:rPr lang="en-US" sz="3600" dirty="0"/>
                <a:t> </a:t>
              </a:r>
              <a:r>
                <a:rPr lang="en-US" sz="3600" dirty="0" err="1"/>
                <a:t>tròn</a:t>
              </a:r>
              <a:endParaRPr lang="en-US" sz="3600" dirty="0"/>
            </a:p>
            <a:p>
              <a:pPr algn="just"/>
              <a:endParaRPr lang="en-US" sz="3600" dirty="0"/>
            </a:p>
            <a:p>
              <a:pPr algn="just"/>
              <a:r>
                <a:rPr lang="en-US" sz="3600" dirty="0"/>
                <a:t>a) </a:t>
              </a:r>
              <a:r>
                <a:rPr lang="en-US" sz="3600" dirty="0" err="1"/>
                <a:t>Viết</a:t>
              </a:r>
              <a:r>
                <a:rPr lang="en-US" sz="3600" dirty="0"/>
                <a:t> </a:t>
              </a:r>
              <a:r>
                <a:rPr lang="en-US" sz="3600" dirty="0" err="1"/>
                <a:t>phương</a:t>
              </a:r>
              <a:r>
                <a:rPr lang="en-US" sz="3600" dirty="0"/>
                <a:t> </a:t>
              </a:r>
              <a:r>
                <a:rPr lang="en-US" sz="3600" dirty="0" err="1"/>
                <a:t>trình</a:t>
              </a:r>
              <a:r>
                <a:rPr lang="en-US" sz="3600" dirty="0"/>
                <a:t> </a:t>
              </a:r>
              <a:r>
                <a:rPr lang="en-US" sz="3600" dirty="0" err="1"/>
                <a:t>tiếp</a:t>
              </a:r>
              <a:r>
                <a:rPr lang="en-US" sz="3600" dirty="0"/>
                <a:t> </a:t>
              </a:r>
              <a:r>
                <a:rPr lang="en-US" sz="3600" dirty="0" err="1"/>
                <a:t>tuyến</a:t>
              </a:r>
              <a:r>
                <a:rPr lang="en-US" sz="3600" dirty="0"/>
                <a:t> d </a:t>
              </a:r>
              <a:r>
                <a:rPr lang="en-US" sz="3600" dirty="0" err="1"/>
                <a:t>của</a:t>
              </a:r>
              <a:r>
                <a:rPr lang="en-US" sz="3600" dirty="0"/>
                <a:t> </a:t>
              </a:r>
              <a:r>
                <a:rPr lang="en-US" sz="3600" dirty="0" err="1"/>
                <a:t>đường</a:t>
              </a:r>
              <a:r>
                <a:rPr lang="en-US" sz="3600" dirty="0"/>
                <a:t> </a:t>
              </a:r>
              <a:r>
                <a:rPr lang="en-US" sz="3600" dirty="0" err="1"/>
                <a:t>tròn</a:t>
              </a:r>
              <a:r>
                <a:rPr lang="en-US" sz="3600" dirty="0"/>
                <a:t> (C) </a:t>
              </a:r>
              <a:r>
                <a:rPr lang="en-US" sz="3600" dirty="0" err="1"/>
                <a:t>biết</a:t>
              </a:r>
              <a:r>
                <a:rPr lang="en-US" sz="3600" dirty="0"/>
                <a:t> </a:t>
              </a:r>
              <a:r>
                <a:rPr lang="en-US" sz="3600" dirty="0" err="1"/>
                <a:t>tiếp</a:t>
              </a:r>
              <a:r>
                <a:rPr lang="en-US" sz="3600" dirty="0"/>
                <a:t> </a:t>
              </a:r>
              <a:r>
                <a:rPr lang="en-US" sz="3600" dirty="0" err="1"/>
                <a:t>tuyến</a:t>
              </a:r>
              <a:r>
                <a:rPr lang="en-US" sz="3600" dirty="0"/>
                <a:t> song </a:t>
              </a:r>
              <a:r>
                <a:rPr lang="en-US" sz="3600" dirty="0" err="1"/>
                <a:t>song</a:t>
              </a:r>
              <a:r>
                <a:rPr lang="en-US" sz="3600" dirty="0"/>
                <a:t> </a:t>
              </a:r>
              <a:r>
                <a:rPr lang="en-US" sz="3600" dirty="0" err="1"/>
                <a:t>với</a:t>
              </a:r>
              <a:r>
                <a:rPr lang="en-US" sz="3600" dirty="0"/>
                <a:t> </a:t>
              </a:r>
              <a:r>
                <a:rPr lang="en-US" sz="3600" dirty="0" err="1"/>
                <a:t>đường</a:t>
              </a:r>
              <a:r>
                <a:rPr lang="en-US" sz="3600" dirty="0"/>
                <a:t> </a:t>
              </a:r>
              <a:r>
                <a:rPr lang="en-US" sz="3600" dirty="0" err="1"/>
                <a:t>thẳng</a:t>
              </a:r>
              <a:r>
                <a:rPr lang="en-US" sz="3600" dirty="0"/>
                <a:t>  </a:t>
              </a:r>
            </a:p>
            <a:p>
              <a:pPr algn="just"/>
              <a:endParaRPr lang="en-US" sz="3600" dirty="0"/>
            </a:p>
            <a:p>
              <a:pPr algn="just"/>
              <a:r>
                <a:rPr lang="en-US" sz="3600" dirty="0"/>
                <a:t>b) </a:t>
              </a:r>
              <a:r>
                <a:rPr lang="en-US" sz="3600" dirty="0" err="1"/>
                <a:t>Viết</a:t>
              </a:r>
              <a:r>
                <a:rPr lang="en-US" sz="3600" dirty="0"/>
                <a:t> </a:t>
              </a:r>
              <a:r>
                <a:rPr lang="en-US" sz="3600" dirty="0" err="1"/>
                <a:t>phương</a:t>
              </a:r>
              <a:r>
                <a:rPr lang="en-US" sz="3600" dirty="0"/>
                <a:t> </a:t>
              </a:r>
              <a:r>
                <a:rPr lang="en-US" sz="3600" dirty="0" err="1"/>
                <a:t>trình</a:t>
              </a:r>
              <a:r>
                <a:rPr lang="en-US" sz="3600" dirty="0"/>
                <a:t> </a:t>
              </a:r>
              <a:r>
                <a:rPr lang="en-US" sz="3600" dirty="0" err="1"/>
                <a:t>tiếp</a:t>
              </a:r>
              <a:r>
                <a:rPr lang="en-US" sz="3600" dirty="0"/>
                <a:t> </a:t>
              </a:r>
              <a:r>
                <a:rPr lang="en-US" sz="3600" dirty="0" err="1"/>
                <a:t>tuyến</a:t>
              </a:r>
              <a:r>
                <a:rPr lang="en-US" sz="3600" dirty="0"/>
                <a:t> </a:t>
              </a:r>
              <a:r>
                <a:rPr lang="en-US" sz="3600" dirty="0" err="1"/>
                <a:t>của</a:t>
              </a:r>
              <a:r>
                <a:rPr lang="en-US" sz="3600" dirty="0"/>
                <a:t> </a:t>
              </a:r>
              <a:r>
                <a:rPr lang="en-US" sz="3600" dirty="0" err="1"/>
                <a:t>đường</a:t>
              </a:r>
              <a:r>
                <a:rPr lang="en-US" sz="3600" dirty="0"/>
                <a:t> </a:t>
              </a:r>
              <a:r>
                <a:rPr lang="en-US" sz="3600" dirty="0" err="1"/>
                <a:t>tròn</a:t>
              </a:r>
              <a:r>
                <a:rPr lang="en-US" sz="3600" dirty="0"/>
                <a:t> (C) </a:t>
              </a:r>
              <a:r>
                <a:rPr lang="en-US" sz="3600" dirty="0" err="1"/>
                <a:t>biết</a:t>
              </a:r>
              <a:r>
                <a:rPr lang="en-US" sz="3600" dirty="0"/>
                <a:t> </a:t>
              </a:r>
              <a:r>
                <a:rPr lang="en-US" sz="3600" dirty="0" err="1"/>
                <a:t>tiếp</a:t>
              </a:r>
              <a:r>
                <a:rPr lang="en-US" sz="3600" dirty="0"/>
                <a:t> </a:t>
              </a:r>
              <a:r>
                <a:rPr lang="en-US" sz="3600" dirty="0" err="1"/>
                <a:t>tuyến</a:t>
              </a:r>
              <a:r>
                <a:rPr lang="en-US" sz="3600" dirty="0"/>
                <a:t> </a:t>
              </a:r>
              <a:r>
                <a:rPr lang="en-US" sz="3600" dirty="0" err="1"/>
                <a:t>vuông</a:t>
              </a:r>
              <a:r>
                <a:rPr lang="en-US" sz="3600" dirty="0"/>
                <a:t> </a:t>
              </a:r>
              <a:r>
                <a:rPr lang="en-US" sz="3600" dirty="0" err="1"/>
                <a:t>góc</a:t>
              </a:r>
              <a:r>
                <a:rPr lang="en-US" sz="3600" dirty="0"/>
                <a:t> </a:t>
              </a:r>
              <a:r>
                <a:rPr lang="en-US" sz="3600" dirty="0" err="1"/>
                <a:t>với</a:t>
              </a:r>
              <a:r>
                <a:rPr lang="en-US" sz="3600" dirty="0"/>
                <a:t> </a:t>
              </a:r>
              <a:r>
                <a:rPr lang="en-US" sz="3600" dirty="0" err="1"/>
                <a:t>đường</a:t>
              </a:r>
              <a:r>
                <a:rPr lang="en-US" sz="3600" dirty="0"/>
                <a:t> </a:t>
              </a:r>
              <a:r>
                <a:rPr lang="en-US" sz="3600" dirty="0" err="1"/>
                <a:t>thẳng</a:t>
              </a:r>
              <a:r>
                <a:rPr lang="en-US" sz="3600" dirty="0"/>
                <a:t> </a:t>
              </a:r>
              <a:endParaRPr lang="vi-VN" sz="3600" dirty="0"/>
            </a:p>
          </p:txBody>
        </p:sp>
        <p:grpSp>
          <p:nvGrpSpPr>
            <p:cNvPr id="43" name="Nhóm 42">
              <a:extLst>
                <a:ext uri="{FF2B5EF4-FFF2-40B4-BE49-F238E27FC236}">
                  <a16:creationId xmlns:a16="http://schemas.microsoft.com/office/drawing/2014/main" xmlns="" id="{FBA782D6-2951-8406-C3A2-20D1B54BF747}"/>
                </a:ext>
              </a:extLst>
            </p:cNvPr>
            <p:cNvGrpSpPr/>
            <p:nvPr/>
          </p:nvGrpSpPr>
          <p:grpSpPr>
            <a:xfrm>
              <a:off x="4951381" y="167101"/>
              <a:ext cx="5292026" cy="3970318"/>
              <a:chOff x="4951381" y="167101"/>
              <a:chExt cx="5292026" cy="3970318"/>
            </a:xfrm>
          </p:grpSpPr>
          <p:graphicFrame>
            <p:nvGraphicFramePr>
              <p:cNvPr id="35" name="Đối tượng 34">
                <a:extLst>
                  <a:ext uri="{FF2B5EF4-FFF2-40B4-BE49-F238E27FC236}">
                    <a16:creationId xmlns:a16="http://schemas.microsoft.com/office/drawing/2014/main" xmlns="" id="{8109F5BD-EC73-E43C-0A34-1BA2E00CA2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36442148"/>
                  </p:ext>
                </p:extLst>
              </p:nvPr>
            </p:nvGraphicFramePr>
            <p:xfrm>
              <a:off x="4951381" y="167101"/>
              <a:ext cx="4531921" cy="6163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6" name="Equation" r:id="rId3" imgW="1587240" imgH="215640" progId="Equation.DSMT4">
                      <p:embed/>
                    </p:oleObj>
                  </mc:Choice>
                  <mc:Fallback>
                    <p:oleObj name="Equation" r:id="rId3" imgW="1587240" imgH="2156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951381" y="167101"/>
                            <a:ext cx="4531921" cy="61634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" name="Đối tượng 39">
                <a:extLst>
                  <a:ext uri="{FF2B5EF4-FFF2-40B4-BE49-F238E27FC236}">
                    <a16:creationId xmlns:a16="http://schemas.microsoft.com/office/drawing/2014/main" xmlns="" id="{80500827-4D06-D8C8-A465-F6C81A0DE7F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0632666"/>
                  </p:ext>
                </p:extLst>
              </p:nvPr>
            </p:nvGraphicFramePr>
            <p:xfrm>
              <a:off x="6810043" y="1879814"/>
              <a:ext cx="3389877" cy="6163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7" name="Equation" r:id="rId5" imgW="1117440" imgH="203040" progId="Equation.DSMT4">
                      <p:embed/>
                    </p:oleObj>
                  </mc:Choice>
                  <mc:Fallback>
                    <p:oleObj name="Equation" r:id="rId5" imgW="1117440" imgH="203040" progId="Equation.DSMT4">
                      <p:embed/>
                      <p:pic>
                        <p:nvPicPr>
                          <p:cNvPr id="0" name="Object 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10043" y="1879814"/>
                            <a:ext cx="3389877" cy="61634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Đối tượng 41">
                <a:extLst>
                  <a:ext uri="{FF2B5EF4-FFF2-40B4-BE49-F238E27FC236}">
                    <a16:creationId xmlns:a16="http://schemas.microsoft.com/office/drawing/2014/main" xmlns="" id="{50998D88-1069-5F6F-2425-00C43A1B0D4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8269374"/>
                  </p:ext>
                </p:extLst>
              </p:nvPr>
            </p:nvGraphicFramePr>
            <p:xfrm>
              <a:off x="6766555" y="3497998"/>
              <a:ext cx="3476852" cy="6394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8" name="Equation" r:id="rId7" imgW="1104900" imgH="203200" progId="Equation.DSMT4">
                      <p:embed/>
                    </p:oleObj>
                  </mc:Choice>
                  <mc:Fallback>
                    <p:oleObj name="Equation" r:id="rId7" imgW="1104900" imgH="203200" progId="Equation.DSMT4">
                      <p:embed/>
                      <p:pic>
                        <p:nvPicPr>
                          <p:cNvPr id="0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66555" y="3497998"/>
                            <a:ext cx="3476852" cy="63942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35228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710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DengXian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Trần Hoàng Quí</dc:creator>
  <cp:lastModifiedBy>thinkpad</cp:lastModifiedBy>
  <cp:revision>14</cp:revision>
  <dcterms:created xsi:type="dcterms:W3CDTF">2023-02-07T09:03:34Z</dcterms:created>
  <dcterms:modified xsi:type="dcterms:W3CDTF">2023-02-23T09:50:01Z</dcterms:modified>
</cp:coreProperties>
</file>